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y="5143500" cx="9144000"/>
  <p:notesSz cx="6858000" cy="9144000"/>
  <p:embeddedFontLst>
    <p:embeddedFont>
      <p:font typeface="Roboto"/>
      <p:regular r:id="rId24"/>
      <p:bold r:id="rId25"/>
      <p:italic r:id="rId26"/>
      <p:boldItalic r:id="rId27"/>
    </p:embeddedFont>
    <p:embeddedFont>
      <p:font typeface="Montserrat"/>
      <p:regular r:id="rId28"/>
      <p:bold r:id="rId29"/>
      <p:italic r:id="rId30"/>
      <p:boldItalic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A832958-3DA2-433D-AF0C-072B0CA13EF9}">
  <a:tblStyle styleId="{AA832958-3DA2-433D-AF0C-072B0CA13EF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font" Target="fonts/Roboto-regular.fntdata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Roboto-italic.fntdata"/><Relationship Id="rId25" Type="http://schemas.openxmlformats.org/officeDocument/2006/relationships/font" Target="fonts/Roboto-bold.fntdata"/><Relationship Id="rId28" Type="http://schemas.openxmlformats.org/officeDocument/2006/relationships/font" Target="fonts/Montserrat-regular.fntdata"/><Relationship Id="rId27" Type="http://schemas.openxmlformats.org/officeDocument/2006/relationships/font" Target="fonts/Roboto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Montserrat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Montserrat-boldItalic.fntdata"/><Relationship Id="rId30" Type="http://schemas.openxmlformats.org/officeDocument/2006/relationships/font" Target="fonts/Montserrat-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cabc45438d_0_3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2cabc45438d_0_3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cabc45438d_0_4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2cabc45438d_0_4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cabc45438d_0_4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2cabc45438d_0_4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cabc45438d_0_4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2cabc45438d_0_4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cabc45438d_0_4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2cabc45438d_0_4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cabc45438d_0_4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2cabc45438d_0_4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2cb94accc4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2cb94accc4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2cb94accc4e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2cb94accc4e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cabc45438d_0_4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cabc45438d_0_4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cabc45438d_0_2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cabc45438d_0_2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cabc45438d_0_2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cabc45438d_0_2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cabc45438d_0_3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cabc45438d_0_3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cabc45438d_0_3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cabc45438d_0_3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cabc45438d_0_3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cabc45438d_0_3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cabc45438d_0_3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cabc45438d_0_3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cabc45438d_0_4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cabc45438d_0_4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slide" Target="/ppt/slides/slide17.xml"/><Relationship Id="rId11" Type="http://schemas.openxmlformats.org/officeDocument/2006/relationships/slide" Target="/ppt/slides/slide14.xml"/><Relationship Id="rId10" Type="http://schemas.openxmlformats.org/officeDocument/2006/relationships/slide" Target="/ppt/slides/slide12.xml"/><Relationship Id="rId13" Type="http://schemas.openxmlformats.org/officeDocument/2006/relationships/image" Target="../media/image1.png"/><Relationship Id="rId12" Type="http://schemas.openxmlformats.org/officeDocument/2006/relationships/slide" Target="/ppt/slides/slide1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slide" Target="/ppt/slides/slide6.xml"/><Relationship Id="rId4" Type="http://schemas.openxmlformats.org/officeDocument/2006/relationships/slide" Target="/ppt/slides/slide4.xml"/><Relationship Id="rId9" Type="http://schemas.openxmlformats.org/officeDocument/2006/relationships/slide" Target="/ppt/slides/slide9.xml"/><Relationship Id="rId15" Type="http://schemas.openxmlformats.org/officeDocument/2006/relationships/image" Target="../media/image4.jpg"/><Relationship Id="rId14" Type="http://schemas.openxmlformats.org/officeDocument/2006/relationships/image" Target="../media/image2.jpg"/><Relationship Id="rId17" Type="http://schemas.openxmlformats.org/officeDocument/2006/relationships/slide" Target="/ppt/slides/slide13.xml"/><Relationship Id="rId16" Type="http://schemas.openxmlformats.org/officeDocument/2006/relationships/slide" Target="/ppt/slides/slide8.xml"/><Relationship Id="rId5" Type="http://schemas.openxmlformats.org/officeDocument/2006/relationships/slide" Target="/ppt/slides/slide5.xml"/><Relationship Id="rId19" Type="http://schemas.openxmlformats.org/officeDocument/2006/relationships/slide" Target="/ppt/slides/slide16.xml"/><Relationship Id="rId6" Type="http://schemas.openxmlformats.org/officeDocument/2006/relationships/slide" Target="/ppt/slides/slide7.xml"/><Relationship Id="rId18" Type="http://schemas.openxmlformats.org/officeDocument/2006/relationships/slide" Target="/ppt/slides/slide15.xml"/><Relationship Id="rId7" Type="http://schemas.openxmlformats.org/officeDocument/2006/relationships/slide" Target="/ppt/slides/slide10.xml"/><Relationship Id="rId8" Type="http://schemas.openxmlformats.org/officeDocument/2006/relationships/slide" Target="/ppt/slides/slide3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hyperlink" Target="https://www.bcn.cl/leychile/navegar?idNorma=30745&amp;idVersion=2016-01-22" TargetMode="External"/><Relationship Id="rId5" Type="http://schemas.openxmlformats.org/officeDocument/2006/relationships/hyperlink" Target="https://www.bcn.cl/leychile/navegar?idNorma=251693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66666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>
            <a:hlinkClick action="ppaction://hlinkshowjump?jump=nextslide"/>
          </p:cNvPr>
          <p:cNvSpPr/>
          <p:nvPr/>
        </p:nvSpPr>
        <p:spPr>
          <a:xfrm>
            <a:off x="3349075" y="124100"/>
            <a:ext cx="2020800" cy="815400"/>
          </a:xfrm>
          <a:prstGeom prst="roundRect">
            <a:avLst>
              <a:gd fmla="val 50000" name="adj"/>
            </a:avLst>
          </a:prstGeom>
          <a:solidFill>
            <a:srgbClr val="1C458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Departamento de Salud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5" name="Google Shape;55;p13">
            <a:hlinkClick action="ppaction://hlinksldjump" r:id="rId3"/>
          </p:cNvPr>
          <p:cNvSpPr/>
          <p:nvPr/>
        </p:nvSpPr>
        <p:spPr>
          <a:xfrm>
            <a:off x="70975" y="2263975"/>
            <a:ext cx="1178100" cy="426300"/>
          </a:xfrm>
          <a:prstGeom prst="roundRect">
            <a:avLst>
              <a:gd fmla="val 50000" name="adj"/>
            </a:avLst>
          </a:prstGeom>
          <a:solidFill>
            <a:srgbClr val="0D5CD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Encargada</a:t>
            </a:r>
            <a:endParaRPr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 Finanzas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6" name="Google Shape;56;p13">
            <a:hlinkClick action="ppaction://hlinksldjump" r:id="rId4"/>
          </p:cNvPr>
          <p:cNvSpPr/>
          <p:nvPr/>
        </p:nvSpPr>
        <p:spPr>
          <a:xfrm>
            <a:off x="3426775" y="4351525"/>
            <a:ext cx="1865400" cy="656700"/>
          </a:xfrm>
          <a:prstGeom prst="roundRect">
            <a:avLst>
              <a:gd fmla="val 50000" name="adj"/>
            </a:avLst>
          </a:prstGeom>
          <a:solidFill>
            <a:srgbClr val="3D85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Dirección CESFAM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7" name="Google Shape;57;p13">
            <a:hlinkClick action="ppaction://hlinksldjump" r:id="rId5"/>
          </p:cNvPr>
          <p:cNvSpPr/>
          <p:nvPr/>
        </p:nvSpPr>
        <p:spPr>
          <a:xfrm>
            <a:off x="6080675" y="4372975"/>
            <a:ext cx="1772700" cy="613800"/>
          </a:xfrm>
          <a:prstGeom prst="roundRect">
            <a:avLst>
              <a:gd fmla="val 50000" name="adj"/>
            </a:avLst>
          </a:prstGeom>
          <a:solidFill>
            <a:srgbClr val="3D85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 CECOSF</a:t>
            </a:r>
            <a:endParaRPr>
              <a:solidFill>
                <a:srgbClr val="FFFFFF"/>
              </a:solidFill>
            </a:endParaRPr>
          </a:p>
        </p:txBody>
      </p:sp>
      <p:cxnSp>
        <p:nvCxnSpPr>
          <p:cNvPr id="58" name="Google Shape;58;p13"/>
          <p:cNvCxnSpPr>
            <a:stCxn id="54" idx="2"/>
            <a:endCxn id="55" idx="0"/>
          </p:cNvCxnSpPr>
          <p:nvPr/>
        </p:nvCxnSpPr>
        <p:spPr>
          <a:xfrm rot="5400000">
            <a:off x="1847575" y="-247900"/>
            <a:ext cx="1324500" cy="3699300"/>
          </a:xfrm>
          <a:prstGeom prst="bentConnector3">
            <a:avLst>
              <a:gd fmla="val 49999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9" name="Google Shape;59;p13"/>
          <p:cNvCxnSpPr>
            <a:stCxn id="56" idx="0"/>
            <a:endCxn id="54" idx="2"/>
          </p:cNvCxnSpPr>
          <p:nvPr/>
        </p:nvCxnSpPr>
        <p:spPr>
          <a:xfrm rot="-5400000">
            <a:off x="2653825" y="2645275"/>
            <a:ext cx="3411900" cy="600"/>
          </a:xfrm>
          <a:prstGeom prst="bentConnector3">
            <a:avLst>
              <a:gd fmla="val 50002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0" name="Google Shape;60;p13">
            <a:hlinkClick action="ppaction://hlinksldjump" r:id="rId6"/>
          </p:cNvPr>
          <p:cNvSpPr/>
          <p:nvPr/>
        </p:nvSpPr>
        <p:spPr>
          <a:xfrm>
            <a:off x="1280325" y="2335600"/>
            <a:ext cx="1294200" cy="339300"/>
          </a:xfrm>
          <a:prstGeom prst="roundRect">
            <a:avLst>
              <a:gd fmla="val 50000" name="adj"/>
            </a:avLst>
          </a:prstGeom>
          <a:solidFill>
            <a:srgbClr val="0D5CD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Encargada</a:t>
            </a:r>
            <a:r>
              <a:rPr lang="es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s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Adquisiciones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1" name="Google Shape;61;p13">
            <a:hlinkClick action="ppaction://hlinksldjump" r:id="rId7"/>
          </p:cNvPr>
          <p:cNvSpPr/>
          <p:nvPr/>
        </p:nvSpPr>
        <p:spPr>
          <a:xfrm>
            <a:off x="2702138" y="2307463"/>
            <a:ext cx="1370100" cy="339300"/>
          </a:xfrm>
          <a:prstGeom prst="roundRect">
            <a:avLst>
              <a:gd fmla="val 50000" name="adj"/>
            </a:avLst>
          </a:prstGeom>
          <a:solidFill>
            <a:srgbClr val="0D5CD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Encargada </a:t>
            </a:r>
            <a:endParaRPr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RRHH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2" name="Google Shape;62;p13">
            <a:hlinkClick action="ppaction://hlinksldjump" r:id="rId8"/>
          </p:cNvPr>
          <p:cNvSpPr/>
          <p:nvPr/>
        </p:nvSpPr>
        <p:spPr>
          <a:xfrm>
            <a:off x="3473125" y="1211475"/>
            <a:ext cx="1772700" cy="815400"/>
          </a:xfrm>
          <a:prstGeom prst="roundRect">
            <a:avLst>
              <a:gd fmla="val 50000" name="adj"/>
            </a:avLst>
          </a:prstGeom>
          <a:solidFill>
            <a:srgbClr val="1C458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Dirección DESAMU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3" name="Google Shape;63;p13">
            <a:hlinkClick action="ppaction://hlinksldjump" r:id="rId9"/>
          </p:cNvPr>
          <p:cNvSpPr/>
          <p:nvPr/>
        </p:nvSpPr>
        <p:spPr>
          <a:xfrm>
            <a:off x="2004401" y="3505075"/>
            <a:ext cx="1294200" cy="472500"/>
          </a:xfrm>
          <a:prstGeom prst="roundRect">
            <a:avLst>
              <a:gd fmla="val 50000" name="adj"/>
            </a:avLst>
          </a:prstGeom>
          <a:solidFill>
            <a:srgbClr val="0D5CD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Secretaria Departamento de </a:t>
            </a:r>
            <a:r>
              <a:rPr lang="es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Salud 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4" name="Google Shape;64;p13">
            <a:hlinkClick action="ppaction://hlinksldjump" r:id="rId10"/>
          </p:cNvPr>
          <p:cNvSpPr/>
          <p:nvPr/>
        </p:nvSpPr>
        <p:spPr>
          <a:xfrm>
            <a:off x="4614000" y="2225600"/>
            <a:ext cx="1294200" cy="656700"/>
          </a:xfrm>
          <a:prstGeom prst="roundRect">
            <a:avLst>
              <a:gd fmla="val 50000" name="adj"/>
            </a:avLst>
          </a:prstGeom>
          <a:solidFill>
            <a:srgbClr val="0D5CD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Encargada</a:t>
            </a:r>
            <a:endParaRPr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Comunal de </a:t>
            </a:r>
            <a:r>
              <a:rPr lang="es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Promoción</a:t>
            </a:r>
            <a:r>
              <a:rPr lang="es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de la Salud 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5" name="Google Shape;65;p13">
            <a:hlinkClick action="ppaction://hlinksldjump" r:id="rId11"/>
          </p:cNvPr>
          <p:cNvSpPr/>
          <p:nvPr/>
        </p:nvSpPr>
        <p:spPr>
          <a:xfrm>
            <a:off x="7186488" y="2335600"/>
            <a:ext cx="1220400" cy="339300"/>
          </a:xfrm>
          <a:prstGeom prst="roundRect">
            <a:avLst>
              <a:gd fmla="val 50000" name="adj"/>
            </a:avLst>
          </a:prstGeom>
          <a:solidFill>
            <a:srgbClr val="0D5CD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Encargado Informática 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6" name="Google Shape;66;p13">
            <a:hlinkClick action="ppaction://hlinksldjump" r:id="rId12"/>
          </p:cNvPr>
          <p:cNvSpPr/>
          <p:nvPr/>
        </p:nvSpPr>
        <p:spPr>
          <a:xfrm>
            <a:off x="5908200" y="2335600"/>
            <a:ext cx="1111800" cy="339300"/>
          </a:xfrm>
          <a:prstGeom prst="roundRect">
            <a:avLst>
              <a:gd fmla="val 50000" name="adj"/>
            </a:avLst>
          </a:prstGeom>
          <a:solidFill>
            <a:srgbClr val="0D5CD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Encargada Convenios </a:t>
            </a:r>
            <a:endParaRPr>
              <a:solidFill>
                <a:srgbClr val="FFFFFF"/>
              </a:solidFill>
            </a:endParaRPr>
          </a:p>
        </p:txBody>
      </p:sp>
      <p:cxnSp>
        <p:nvCxnSpPr>
          <p:cNvPr id="67" name="Google Shape;67;p13"/>
          <p:cNvCxnSpPr>
            <a:stCxn id="62" idx="3"/>
            <a:endCxn id="65" idx="0"/>
          </p:cNvCxnSpPr>
          <p:nvPr/>
        </p:nvCxnSpPr>
        <p:spPr>
          <a:xfrm>
            <a:off x="5245825" y="1619175"/>
            <a:ext cx="2550900" cy="716400"/>
          </a:xfrm>
          <a:prstGeom prst="bentConnector2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8" name="Google Shape;68;p13"/>
          <p:cNvCxnSpPr>
            <a:endCxn id="66" idx="0"/>
          </p:cNvCxnSpPr>
          <p:nvPr/>
        </p:nvCxnSpPr>
        <p:spPr>
          <a:xfrm>
            <a:off x="6450600" y="1624600"/>
            <a:ext cx="13500" cy="711000"/>
          </a:xfrm>
          <a:prstGeom prst="straightConnector1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9" name="Google Shape;69;p13"/>
          <p:cNvCxnSpPr>
            <a:endCxn id="64" idx="0"/>
          </p:cNvCxnSpPr>
          <p:nvPr/>
        </p:nvCxnSpPr>
        <p:spPr>
          <a:xfrm flipH="1">
            <a:off x="5261100" y="1607000"/>
            <a:ext cx="9000" cy="618600"/>
          </a:xfrm>
          <a:prstGeom prst="straightConnector1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" name="Google Shape;70;p13"/>
          <p:cNvCxnSpPr>
            <a:endCxn id="60" idx="0"/>
          </p:cNvCxnSpPr>
          <p:nvPr/>
        </p:nvCxnSpPr>
        <p:spPr>
          <a:xfrm>
            <a:off x="1918125" y="1602700"/>
            <a:ext cx="9300" cy="732900"/>
          </a:xfrm>
          <a:prstGeom prst="straightConnector1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1" name="Google Shape;71;p13"/>
          <p:cNvCxnSpPr>
            <a:endCxn id="61" idx="0"/>
          </p:cNvCxnSpPr>
          <p:nvPr/>
        </p:nvCxnSpPr>
        <p:spPr>
          <a:xfrm>
            <a:off x="3373388" y="1620463"/>
            <a:ext cx="13800" cy="687000"/>
          </a:xfrm>
          <a:prstGeom prst="straightConnector1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2" name="Google Shape;72;p13"/>
          <p:cNvCxnSpPr>
            <a:endCxn id="63" idx="0"/>
          </p:cNvCxnSpPr>
          <p:nvPr/>
        </p:nvCxnSpPr>
        <p:spPr>
          <a:xfrm>
            <a:off x="2629901" y="1613875"/>
            <a:ext cx="21600" cy="1891200"/>
          </a:xfrm>
          <a:prstGeom prst="straightConnector1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3" name="Google Shape;73;p13"/>
          <p:cNvCxnSpPr>
            <a:endCxn id="74" idx="0"/>
          </p:cNvCxnSpPr>
          <p:nvPr/>
        </p:nvCxnSpPr>
        <p:spPr>
          <a:xfrm>
            <a:off x="7095300" y="1638325"/>
            <a:ext cx="15900" cy="1179000"/>
          </a:xfrm>
          <a:prstGeom prst="straightConnector1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75" name="Google Shape;75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853222" y="113675"/>
            <a:ext cx="1946378" cy="81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718648" y="4466750"/>
            <a:ext cx="435850" cy="42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7305325" y="4482250"/>
            <a:ext cx="435850" cy="395225"/>
          </a:xfrm>
          <a:prstGeom prst="rect">
            <a:avLst/>
          </a:prstGeom>
          <a:solidFill>
            <a:srgbClr val="3D85C6"/>
          </a:solidFill>
          <a:ln>
            <a:noFill/>
          </a:ln>
        </p:spPr>
      </p:pic>
      <p:sp>
        <p:nvSpPr>
          <p:cNvPr id="78" name="Google Shape;78;p13">
            <a:hlinkClick action="ppaction://hlinksldjump" r:id="rId16"/>
          </p:cNvPr>
          <p:cNvSpPr/>
          <p:nvPr/>
        </p:nvSpPr>
        <p:spPr>
          <a:xfrm>
            <a:off x="12925" y="3247375"/>
            <a:ext cx="1294200" cy="472500"/>
          </a:xfrm>
          <a:prstGeom prst="roundRect">
            <a:avLst>
              <a:gd fmla="val 50000" name="adj"/>
            </a:avLst>
          </a:prstGeom>
          <a:solidFill>
            <a:srgbClr val="0D5CD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Encargada Administrativo Finanzas</a:t>
            </a:r>
            <a:endParaRPr sz="13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FFFFFF"/>
              </a:solidFill>
            </a:endParaRPr>
          </a:p>
        </p:txBody>
      </p:sp>
      <p:cxnSp>
        <p:nvCxnSpPr>
          <p:cNvPr id="79" name="Google Shape;79;p13"/>
          <p:cNvCxnSpPr>
            <a:stCxn id="56" idx="3"/>
            <a:endCxn id="57" idx="1"/>
          </p:cNvCxnSpPr>
          <p:nvPr/>
        </p:nvCxnSpPr>
        <p:spPr>
          <a:xfrm>
            <a:off x="5292175" y="4679875"/>
            <a:ext cx="788400" cy="0"/>
          </a:xfrm>
          <a:prstGeom prst="straightConnector1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0" name="Google Shape;80;p13"/>
          <p:cNvCxnSpPr>
            <a:stCxn id="55" idx="2"/>
            <a:endCxn id="78" idx="0"/>
          </p:cNvCxnSpPr>
          <p:nvPr/>
        </p:nvCxnSpPr>
        <p:spPr>
          <a:xfrm>
            <a:off x="660025" y="2690275"/>
            <a:ext cx="0" cy="557100"/>
          </a:xfrm>
          <a:prstGeom prst="straightConnector1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4" name="Google Shape;74;p13">
            <a:hlinkClick action="ppaction://hlinksldjump" r:id="rId17"/>
          </p:cNvPr>
          <p:cNvSpPr/>
          <p:nvPr/>
        </p:nvSpPr>
        <p:spPr>
          <a:xfrm>
            <a:off x="6464100" y="2817325"/>
            <a:ext cx="1294200" cy="613800"/>
          </a:xfrm>
          <a:prstGeom prst="roundRect">
            <a:avLst>
              <a:gd fmla="val 50000" name="adj"/>
            </a:avLst>
          </a:prstGeom>
          <a:solidFill>
            <a:srgbClr val="0D5CD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Encargada Unidad Salud Ambiental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81" name="Google Shape;81;p13">
            <a:hlinkClick action="ppaction://hlinksldjump" r:id="rId18"/>
          </p:cNvPr>
          <p:cNvSpPr/>
          <p:nvPr/>
        </p:nvSpPr>
        <p:spPr>
          <a:xfrm>
            <a:off x="5292173" y="3573550"/>
            <a:ext cx="1772700" cy="613800"/>
          </a:xfrm>
          <a:prstGeom prst="roundRect">
            <a:avLst>
              <a:gd fmla="val 50000" name="adj"/>
            </a:avLst>
          </a:prstGeom>
          <a:solidFill>
            <a:srgbClr val="3D85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Unidad Oftalmológica</a:t>
            </a:r>
            <a:endParaRPr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UAPO</a:t>
            </a:r>
            <a:endParaRPr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82" name="Google Shape;82;p13"/>
          <p:cNvCxnSpPr>
            <a:stCxn id="81" idx="1"/>
          </p:cNvCxnSpPr>
          <p:nvPr/>
        </p:nvCxnSpPr>
        <p:spPr>
          <a:xfrm rot="10800000">
            <a:off x="4357973" y="3868150"/>
            <a:ext cx="934200" cy="12300"/>
          </a:xfrm>
          <a:prstGeom prst="straightConnector1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3" name="Google Shape;83;p13">
            <a:hlinkClick action="ppaction://hlinksldjump" r:id="rId19"/>
          </p:cNvPr>
          <p:cNvSpPr/>
          <p:nvPr/>
        </p:nvSpPr>
        <p:spPr>
          <a:xfrm>
            <a:off x="2662550" y="2862774"/>
            <a:ext cx="1449300" cy="557100"/>
          </a:xfrm>
          <a:prstGeom prst="roundRect">
            <a:avLst>
              <a:gd fmla="val 50000" name="adj"/>
            </a:avLst>
          </a:prstGeom>
          <a:solidFill>
            <a:srgbClr val="0D5CD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Encargada administrativa </a:t>
            </a:r>
            <a:endParaRPr sz="9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RRHH</a:t>
            </a:r>
            <a:endParaRPr sz="1300">
              <a:solidFill>
                <a:srgbClr val="FFFFFF"/>
              </a:solidFill>
            </a:endParaRPr>
          </a:p>
        </p:txBody>
      </p:sp>
      <p:cxnSp>
        <p:nvCxnSpPr>
          <p:cNvPr id="84" name="Google Shape;84;p13"/>
          <p:cNvCxnSpPr>
            <a:stCxn id="61" idx="2"/>
            <a:endCxn id="83" idx="0"/>
          </p:cNvCxnSpPr>
          <p:nvPr/>
        </p:nvCxnSpPr>
        <p:spPr>
          <a:xfrm>
            <a:off x="3387188" y="2646763"/>
            <a:ext cx="0" cy="216000"/>
          </a:xfrm>
          <a:prstGeom prst="straightConnector1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5" name="Google Shape;85;p13">
            <a:hlinkClick action="ppaction://hlinksldjump" r:id="rId20"/>
          </p:cNvPr>
          <p:cNvSpPr/>
          <p:nvPr/>
        </p:nvSpPr>
        <p:spPr>
          <a:xfrm>
            <a:off x="7923600" y="2954575"/>
            <a:ext cx="1220400" cy="339300"/>
          </a:xfrm>
          <a:prstGeom prst="roundRect">
            <a:avLst>
              <a:gd fmla="val 50000" name="adj"/>
            </a:avLst>
          </a:prstGeom>
          <a:solidFill>
            <a:srgbClr val="0D5CD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Auxiliar de aseo</a:t>
            </a:r>
            <a:r>
              <a:rPr lang="es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>
              <a:solidFill>
                <a:srgbClr val="FFFFFF"/>
              </a:solidFill>
            </a:endParaRPr>
          </a:p>
        </p:txBody>
      </p:sp>
      <p:cxnSp>
        <p:nvCxnSpPr>
          <p:cNvPr id="86" name="Google Shape;86;p13"/>
          <p:cNvCxnSpPr>
            <a:stCxn id="62" idx="3"/>
            <a:endCxn id="85" idx="0"/>
          </p:cNvCxnSpPr>
          <p:nvPr/>
        </p:nvCxnSpPr>
        <p:spPr>
          <a:xfrm>
            <a:off x="5245825" y="1619175"/>
            <a:ext cx="3288000" cy="1335300"/>
          </a:xfrm>
          <a:prstGeom prst="bentConnector2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250" y="0"/>
            <a:ext cx="2741776" cy="6275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57" name="Google Shape;157;p22"/>
          <p:cNvGraphicFramePr/>
          <p:nvPr/>
        </p:nvGraphicFramePr>
        <p:xfrm>
          <a:off x="52650" y="719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{AA832958-3DA2-433D-AF0C-072B0CA13EF9}</a:tableStyleId>
              </a:tblPr>
              <a:tblGrid>
                <a:gridCol w="9011775"/>
              </a:tblGrid>
              <a:tr h="418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200"/>
                        <a:t>Encargada de Recursos Humanos</a:t>
                      </a:r>
                      <a:endParaRPr b="1"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200"/>
                        <a:t>Paola Espinoza </a:t>
                      </a:r>
                      <a:endParaRPr sz="1200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</a:tr>
              <a:tr h="3232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000"/>
                        <a:t>Funciones y/o facultades otorgadas por artículo de ley o reglamento:</a:t>
                      </a:r>
                      <a:endParaRPr b="1" sz="1000"/>
                    </a:p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900">
                          <a:solidFill>
                            <a:schemeClr val="dk1"/>
                          </a:solidFill>
                        </a:rPr>
                        <a:t>Funciones Generales: Asesorar al Jefe del Departamento de Salud en la administración del personal. 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-279400" lvl="0" marL="457200" rtl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AutoNum type="arabicPeriod"/>
                      </a:pPr>
                      <a:r>
                        <a:rPr lang="es" sz="800">
                          <a:solidFill>
                            <a:schemeClr val="dk1"/>
                          </a:solidFill>
                        </a:rPr>
                        <a:t>Proponer políticas para el servicio de provisión de recursos humanos, a través de sistemas de reclutamiento, selección, inducción y orientación funcionaria, de acuerdo a las normas legales vigentes sobre la materia.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-2794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AutoNum type="arabicPeriod"/>
                      </a:pPr>
                      <a:r>
                        <a:rPr lang="es" sz="800">
                          <a:solidFill>
                            <a:schemeClr val="dk1"/>
                          </a:solidFill>
                        </a:rPr>
                        <a:t>Estudiar y proponer las políticas generales de administración de recursos humanos.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-2794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AutoNum type="arabicPeriod"/>
                      </a:pPr>
                      <a:r>
                        <a:rPr lang="es" sz="800">
                          <a:solidFill>
                            <a:schemeClr val="dk1"/>
                          </a:solidFill>
                        </a:rPr>
                        <a:t>Estudiar, planificar, coordinar y proponer técnicas y/o procedimientos que permitan una utilización óptima y eficiente de los recursos humanos del Departamento.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-2794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AutoNum type="arabicPeriod"/>
                      </a:pPr>
                      <a:r>
                        <a:rPr lang="es" sz="800">
                          <a:solidFill>
                            <a:schemeClr val="dk1"/>
                          </a:solidFill>
                        </a:rPr>
                        <a:t>Solicitar pólizas de seguros en el momento de su contratación al personal que corresponda.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-2794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AutoNum type="arabicPeriod"/>
                      </a:pPr>
                      <a:r>
                        <a:rPr lang="es" sz="800">
                          <a:solidFill>
                            <a:schemeClr val="dk1"/>
                          </a:solidFill>
                        </a:rPr>
                        <a:t>Solicitar todos los antecedentes necesarios para ingreso de funcionarios al Departamento de Salud y/o de Atención Primaria de Salud, bajo cualquier modalidad de contrato.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-2794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AutoNum type="arabicPeriod"/>
                      </a:pPr>
                      <a:r>
                        <a:rPr lang="es" sz="800">
                          <a:solidFill>
                            <a:schemeClr val="dk1"/>
                          </a:solidFill>
                        </a:rPr>
                        <a:t>Realizar Decretos de permisos administrativos, feriados legales, licencias médicas, descanso complementario, horas extras etc. de los funcionarios dependientes del Departamento de Salud.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-2794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AutoNum type="arabicPeriod"/>
                      </a:pPr>
                      <a:r>
                        <a:rPr lang="es" sz="800">
                          <a:solidFill>
                            <a:schemeClr val="dk1"/>
                          </a:solidFill>
                        </a:rPr>
                        <a:t>Velar porque los permisos administrativos, feriados legales, licencias médicas, descanso complementario, horas extras ya aprobados, sigan su trámite correspondiente y llevar registro de ellos.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-2794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AutoNum type="arabicPeriod"/>
                      </a:pPr>
                      <a:r>
                        <a:rPr lang="es" sz="800">
                          <a:solidFill>
                            <a:schemeClr val="dk1"/>
                          </a:solidFill>
                        </a:rPr>
                        <a:t>Se preocupará que el libro u otro mecanismo de registro de asistencia se mantenga actualizado.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-2794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AutoNum type="arabicPeriod"/>
                      </a:pPr>
                      <a:r>
                        <a:rPr lang="es" sz="800">
                          <a:solidFill>
                            <a:schemeClr val="dk1"/>
                          </a:solidFill>
                        </a:rPr>
                        <a:t>Supervisar la tramitación completa de las licencias médicas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-2794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AutoNum type="arabicPeriod"/>
                      </a:pPr>
                      <a:r>
                        <a:rPr lang="es" sz="800">
                          <a:solidFill>
                            <a:schemeClr val="dk1"/>
                          </a:solidFill>
                        </a:rPr>
                        <a:t>Será responsable de las carpetas de personal de todos los funcionarios del Departamento de Salud.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-2794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AutoNum type="arabicPeriod"/>
                      </a:pPr>
                      <a:r>
                        <a:rPr lang="es" sz="800">
                          <a:solidFill>
                            <a:schemeClr val="dk1"/>
                          </a:solidFill>
                        </a:rPr>
                        <a:t>Supervisar el registro en la hoja de vida toda la información referente a contratos, capacitaciones, notas de mérito y demérito, licencias médicas, permisos administrativos, feriados y toda otra documentación relacionada al funcionario.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-2794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AutoNum type="arabicPeriod"/>
                      </a:pPr>
                      <a:r>
                        <a:rPr lang="es" sz="800">
                          <a:solidFill>
                            <a:schemeClr val="dk1"/>
                          </a:solidFill>
                        </a:rPr>
                        <a:t>Responsable de toda tramitación del personal ante la Contraloría.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-2794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AutoNum type="arabicPeriod"/>
                      </a:pPr>
                      <a:r>
                        <a:rPr lang="es" sz="800">
                          <a:solidFill>
                            <a:schemeClr val="dk1"/>
                          </a:solidFill>
                        </a:rPr>
                        <a:t>Mantener al día la carrera funcionaria.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-2794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AutoNum type="arabicPeriod"/>
                      </a:pPr>
                      <a:r>
                        <a:rPr lang="es" sz="800">
                          <a:solidFill>
                            <a:schemeClr val="dk1"/>
                          </a:solidFill>
                        </a:rPr>
                        <a:t>Responsable de subir información de Recursos Humanos a la página de ley de transparencia de la municipalidad de Bulnes.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-2794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AutoNum type="arabicPeriod"/>
                      </a:pPr>
                      <a:r>
                        <a:rPr lang="es" sz="800">
                          <a:solidFill>
                            <a:schemeClr val="dk1"/>
                          </a:solidFill>
                        </a:rPr>
                        <a:t>Responsable de subir información a la página SIAPER de la Contraloría General de la República.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-2794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AutoNum type="arabicPeriod"/>
                      </a:pPr>
                      <a:r>
                        <a:rPr lang="es" sz="800">
                          <a:solidFill>
                            <a:schemeClr val="dk1"/>
                          </a:solidFill>
                        </a:rPr>
                        <a:t>Subroga  a Jefa de Departamento de Salud cuando no se encuentra Encargada de Finanzas.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-2794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AutoNum type="arabicPeriod"/>
                      </a:pPr>
                      <a:r>
                        <a:rPr lang="es" sz="800">
                          <a:solidFill>
                            <a:schemeClr val="dk1"/>
                          </a:solidFill>
                        </a:rPr>
                        <a:t>Otras funciones que le asigne el Jefe del Departamento.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457200" rtl="0" algn="just">
                        <a:lnSpc>
                          <a:spcPct val="1090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/>
                    </a:p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58" name="Google Shape;158;p22">
            <a:hlinkClick action="ppaction://hlinkshowjump?jump=firstslide"/>
          </p:cNvPr>
          <p:cNvSpPr/>
          <p:nvPr/>
        </p:nvSpPr>
        <p:spPr>
          <a:xfrm>
            <a:off x="8651325" y="128200"/>
            <a:ext cx="413100" cy="3711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0B539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22"/>
          <p:cNvSpPr txBox="1"/>
          <p:nvPr/>
        </p:nvSpPr>
        <p:spPr>
          <a:xfrm>
            <a:off x="8038225" y="620650"/>
            <a:ext cx="870000" cy="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60" name="Google Shape;160;p22"/>
          <p:cNvSpPr txBox="1"/>
          <p:nvPr/>
        </p:nvSpPr>
        <p:spPr>
          <a:xfrm>
            <a:off x="5321150" y="4873800"/>
            <a:ext cx="3587100" cy="21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Google Shape;16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250" y="0"/>
            <a:ext cx="2741776" cy="6275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6" name="Google Shape;166;p23"/>
          <p:cNvGraphicFramePr/>
          <p:nvPr/>
        </p:nvGraphicFramePr>
        <p:xfrm>
          <a:off x="52650" y="719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{AA832958-3DA2-433D-AF0C-072B0CA13EF9}</a:tableStyleId>
              </a:tblPr>
              <a:tblGrid>
                <a:gridCol w="9011775"/>
              </a:tblGrid>
              <a:tr h="418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200"/>
                        <a:t>Encargada Convenios </a:t>
                      </a:r>
                      <a:endParaRPr b="1"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200"/>
                        <a:t>Noelia Gonzalez</a:t>
                      </a:r>
                      <a:endParaRPr sz="1200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</a:tr>
              <a:tr h="3232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000"/>
                        <a:t>Funciones y/o facultades otorgadas por artículo de ley o reglamento:</a:t>
                      </a:r>
                      <a:endParaRPr b="1" sz="1000"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/>
                    </a:p>
                    <a:p>
                      <a:pPr indent="-2921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AutoNum type="arabicPeriod"/>
                      </a:pPr>
                      <a:r>
                        <a:rPr lang="es" sz="1000"/>
                        <a:t>Aumento de carga laboral, por mayor dotación, cantidad de recursos financieros y convenios.</a:t>
                      </a:r>
                      <a:endParaRPr sz="1000"/>
                    </a:p>
                    <a:p>
                      <a:pPr indent="-2921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AutoNum type="arabicPeriod"/>
                      </a:pPr>
                      <a:r>
                        <a:rPr lang="es" sz="1000"/>
                        <a:t>Uso y cumplimiento de nuevos sistemas informáticos ministeriales (SISREC)</a:t>
                      </a:r>
                      <a:endParaRPr sz="1000"/>
                    </a:p>
                    <a:p>
                      <a:pPr indent="-2921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AutoNum type="arabicPeriod"/>
                      </a:pPr>
                      <a:r>
                        <a:rPr lang="es" sz="1000"/>
                        <a:t>Encargada de contratos convenios.</a:t>
                      </a:r>
                      <a:endParaRPr sz="1000"/>
                    </a:p>
                    <a:p>
                      <a:pPr indent="-2921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AutoNum type="arabicPeriod"/>
                      </a:pPr>
                      <a:r>
                        <a:rPr lang="es" sz="1000"/>
                        <a:t>Secretaria Ejecutiva Comité Bienestar Departamento de Salud.</a:t>
                      </a:r>
                      <a:endParaRPr sz="1000"/>
                    </a:p>
                    <a:p>
                      <a:pPr indent="-2921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AutoNum type="arabicPeriod"/>
                      </a:pPr>
                      <a:r>
                        <a:rPr lang="es" sz="1000"/>
                        <a:t>Cargo con labores cuyo grado de complejidad aumenta constantemente y con nuevas tareas.</a:t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/>
                    </a:p>
                    <a:p>
                      <a:pPr indent="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457200" rtl="0" algn="just">
                        <a:lnSpc>
                          <a:spcPct val="1090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/>
                    </a:p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67" name="Google Shape;167;p23">
            <a:hlinkClick action="ppaction://hlinkshowjump?jump=firstslide"/>
          </p:cNvPr>
          <p:cNvSpPr/>
          <p:nvPr/>
        </p:nvSpPr>
        <p:spPr>
          <a:xfrm>
            <a:off x="8651325" y="128200"/>
            <a:ext cx="413100" cy="3711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0B539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23"/>
          <p:cNvSpPr txBox="1"/>
          <p:nvPr/>
        </p:nvSpPr>
        <p:spPr>
          <a:xfrm>
            <a:off x="8038225" y="620650"/>
            <a:ext cx="870000" cy="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Google Shape;17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250" y="0"/>
            <a:ext cx="2741776" cy="6275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74" name="Google Shape;174;p24"/>
          <p:cNvGraphicFramePr/>
          <p:nvPr/>
        </p:nvGraphicFramePr>
        <p:xfrm>
          <a:off x="52650" y="719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{AA832958-3DA2-433D-AF0C-072B0CA13EF9}</a:tableStyleId>
              </a:tblPr>
              <a:tblGrid>
                <a:gridCol w="9011775"/>
              </a:tblGrid>
              <a:tr h="395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200"/>
                        <a:t>Encargada Comunal de Promoción de la Salud</a:t>
                      </a:r>
                      <a:endParaRPr b="1"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200"/>
                        <a:t>Guiselle Pavez </a:t>
                      </a:r>
                      <a:endParaRPr sz="1200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</a:tr>
              <a:tr h="3232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000"/>
                        <a:t>Funciones y/o facultades otorgadas por artículo de ley o reglamento:</a:t>
                      </a:r>
                      <a:endParaRPr b="1"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/>
                    </a:p>
                    <a:p>
                      <a:pPr indent="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000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</a:rPr>
                        <a:t>Según convenio firmado entre la I.Municipalidad de Bulnes y la Seremi de Salud Ñuble, se recibe un presupuesto MINSAL anual igual por 3 años para que el encargado comunal de Promoción de la Salud ejecute y rinda técnica y financieramente. </a:t>
                      </a:r>
                      <a:endParaRPr sz="1000">
                        <a:solidFill>
                          <a:srgbClr val="222222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indent="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222222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</a:rPr>
                        <a:t>Ingreso de información en plataforma MIDAS actividades planificadas ,ejecutadas , cerradas.</a:t>
                      </a:r>
                      <a:endParaRPr sz="1000">
                        <a:solidFill>
                          <a:srgbClr val="222222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</a:rPr>
                        <a:t>Asistencia a reuniones técnicas en lugar propuesto por Seremi de Salud.</a:t>
                      </a:r>
                      <a:endParaRPr sz="1000">
                        <a:solidFill>
                          <a:srgbClr val="222222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</a:rPr>
                        <a:t>Participación en capacitaciones presenciales u online ofrecidas por Seremi de Salud .</a:t>
                      </a:r>
                      <a:endParaRPr sz="1000">
                        <a:solidFill>
                          <a:srgbClr val="222222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</a:rPr>
                        <a:t>Coordinación de reuniones de equipo comunal de Promoción de la Salud</a:t>
                      </a:r>
                      <a:endParaRPr sz="1000">
                        <a:solidFill>
                          <a:srgbClr val="222222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</a:rPr>
                        <a:t>Ejecución de actividades del PTPS (vigente 2022-2024)</a:t>
                      </a:r>
                      <a:endParaRPr sz="1000">
                        <a:solidFill>
                          <a:srgbClr val="222222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</a:rPr>
                        <a:t>Trabajo administrativo de elaboración de documentación para solicitar compras a Encargada de Adquisiciones</a:t>
                      </a:r>
                      <a:endParaRPr sz="1000">
                        <a:solidFill>
                          <a:srgbClr val="222222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</a:rPr>
                        <a:t>Coordinaciones entre SEREMI de Salud y comunidad para actividades extras ofrecidas por la entidad.</a:t>
                      </a:r>
                      <a:endParaRPr sz="1000">
                        <a:solidFill>
                          <a:srgbClr val="222222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</a:rPr>
                        <a:t>Coordinaciones extras de actividades nuevas con salud y/o educación desarrollados con o sin fondos MINSAL</a:t>
                      </a:r>
                      <a:endParaRPr sz="1000">
                        <a:solidFill>
                          <a:srgbClr val="222222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</a:rPr>
                        <a:t>Asignación de nueva responsabilidad: Secretaria Ejecutiva Comité de Aplicación Desamu- Uapo.</a:t>
                      </a:r>
                      <a:endParaRPr sz="1000">
                        <a:solidFill>
                          <a:srgbClr val="222222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indent="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457200" rtl="0" algn="just">
                        <a:lnSpc>
                          <a:spcPct val="1090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/>
                    </a:p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75" name="Google Shape;175;p24">
            <a:hlinkClick action="ppaction://hlinkshowjump?jump=firstslide"/>
          </p:cNvPr>
          <p:cNvSpPr/>
          <p:nvPr/>
        </p:nvSpPr>
        <p:spPr>
          <a:xfrm>
            <a:off x="8651325" y="128200"/>
            <a:ext cx="413100" cy="3711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0B539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24"/>
          <p:cNvSpPr txBox="1"/>
          <p:nvPr/>
        </p:nvSpPr>
        <p:spPr>
          <a:xfrm>
            <a:off x="8038225" y="620650"/>
            <a:ext cx="870000" cy="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Google Shape;18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250" y="0"/>
            <a:ext cx="2741776" cy="6275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82" name="Google Shape;182;p25"/>
          <p:cNvGraphicFramePr/>
          <p:nvPr/>
        </p:nvGraphicFramePr>
        <p:xfrm>
          <a:off x="52650" y="675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{AA832958-3DA2-433D-AF0C-072B0CA13EF9}</a:tableStyleId>
              </a:tblPr>
              <a:tblGrid>
                <a:gridCol w="9011775"/>
              </a:tblGrid>
              <a:tr h="646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200"/>
                        <a:t>Encargada Unidad de Salud Ambiental</a:t>
                      </a:r>
                      <a:endParaRPr b="1"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200"/>
                        <a:t>Narly San </a:t>
                      </a:r>
                      <a:r>
                        <a:rPr lang="es" sz="1200"/>
                        <a:t>Martín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</a:tr>
              <a:tr h="3232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000"/>
                        <a:t>Funciones y/o facultades otorgadas por artículo de ley o reglamento:</a:t>
                      </a:r>
                      <a:endParaRPr b="1"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/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Trabaja bajo dentro del Programa de Tenencia Responsable de Animales de Compañía (PTRAC), que tiene como objetivo fomentar la tenencia responsable de perros y gatos, mediante la instalación de capacidades en los municipios del país. Llevando a cabo programas de esterilización e instalación de sistemas de registros. 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Realiza y postula a licitaciones a programas bajo el Programa Nacional de Tenencia Responsable de Animales de Compañía.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Inscribe a personas para optar a operativos de tenencia responsable, pudiendo optar a vacunas, desparasitación, microchips y operativos de esterilización. 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Lleva registro de fichas de mascotas con atenciones anteriores o del periodo actual.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Salida a terreno por PTRAC.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Encargada de logística de programas de operativos que se lleven a cabo en localidades de la municipalidad.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457200" rtl="0" algn="just">
                        <a:lnSpc>
                          <a:spcPct val="1090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/>
                    </a:p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83" name="Google Shape;183;p25">
            <a:hlinkClick action="ppaction://hlinkshowjump?jump=firstslide"/>
          </p:cNvPr>
          <p:cNvSpPr/>
          <p:nvPr/>
        </p:nvSpPr>
        <p:spPr>
          <a:xfrm>
            <a:off x="8651325" y="128200"/>
            <a:ext cx="413100" cy="3711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0B539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25"/>
          <p:cNvSpPr txBox="1"/>
          <p:nvPr/>
        </p:nvSpPr>
        <p:spPr>
          <a:xfrm>
            <a:off x="8038225" y="620650"/>
            <a:ext cx="870000" cy="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Google Shape;18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250" y="0"/>
            <a:ext cx="2741776" cy="6275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90" name="Google Shape;190;p26"/>
          <p:cNvGraphicFramePr/>
          <p:nvPr/>
        </p:nvGraphicFramePr>
        <p:xfrm>
          <a:off x="52650" y="719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{AA832958-3DA2-433D-AF0C-072B0CA13EF9}</a:tableStyleId>
              </a:tblPr>
              <a:tblGrid>
                <a:gridCol w="9011775"/>
              </a:tblGrid>
              <a:tr h="449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200"/>
                        <a:t>Encargado </a:t>
                      </a:r>
                      <a:r>
                        <a:rPr b="1" lang="es" sz="1200"/>
                        <a:t>Área</a:t>
                      </a:r>
                      <a:r>
                        <a:rPr b="1" lang="es" sz="1200"/>
                        <a:t> Informática</a:t>
                      </a:r>
                      <a:endParaRPr b="1"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200"/>
                        <a:t>Adán Durán </a:t>
                      </a:r>
                      <a:endParaRPr sz="1200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</a:tr>
              <a:tr h="3232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000"/>
                        <a:t>Funciones y/o facultades otorgadas por artículo de ley o reglamento:</a:t>
                      </a:r>
                      <a:endParaRPr b="1"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/>
                    </a:p>
                    <a:p>
                      <a:pPr indent="-2921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AutoNum type="arabicPeriod"/>
                      </a:pPr>
                      <a:r>
                        <a:rPr lang="es" sz="1000"/>
                        <a:t>Referente RAYEN APS (creación de perfiles a profesionales, solicitud de requerimientos de establecimientos de Salud dependientes del Departamento de Salud de la Municipalidad de Bulnes)</a:t>
                      </a:r>
                      <a:endParaRPr sz="1000"/>
                    </a:p>
                    <a:p>
                      <a:pPr indent="-2921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AutoNum type="arabicPeriod"/>
                      </a:pPr>
                      <a:r>
                        <a:rPr lang="es" sz="1000"/>
                        <a:t>Referente SIDRA</a:t>
                      </a:r>
                      <a:endParaRPr sz="1000"/>
                    </a:p>
                    <a:p>
                      <a:pPr indent="-2921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AutoNum type="arabicPeriod"/>
                      </a:pPr>
                      <a:r>
                        <a:rPr lang="es" sz="1000"/>
                        <a:t>Enmendador atenciones CESFAM Santa Clara y CECOSF Tres Esquinas</a:t>
                      </a:r>
                      <a:endParaRPr sz="1000"/>
                    </a:p>
                    <a:p>
                      <a:pPr indent="-2921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AutoNum type="arabicPeriod"/>
                      </a:pPr>
                      <a:r>
                        <a:rPr lang="es" sz="1000"/>
                        <a:t>Encargado soporte informatico CESFAM Y CECOSF.</a:t>
                      </a:r>
                      <a:endParaRPr sz="1000"/>
                    </a:p>
                    <a:p>
                      <a:pPr indent="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457200" rtl="0" algn="just">
                        <a:lnSpc>
                          <a:spcPct val="1090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/>
                    </a:p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91" name="Google Shape;191;p26">
            <a:hlinkClick action="ppaction://hlinkshowjump?jump=firstslide"/>
          </p:cNvPr>
          <p:cNvSpPr/>
          <p:nvPr/>
        </p:nvSpPr>
        <p:spPr>
          <a:xfrm>
            <a:off x="8651325" y="128200"/>
            <a:ext cx="413100" cy="3711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0B539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26"/>
          <p:cNvSpPr txBox="1"/>
          <p:nvPr/>
        </p:nvSpPr>
        <p:spPr>
          <a:xfrm>
            <a:off x="8038225" y="620650"/>
            <a:ext cx="870000" cy="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Google Shape;19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250" y="0"/>
            <a:ext cx="2741776" cy="6275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98" name="Google Shape;198;p27"/>
          <p:cNvGraphicFramePr/>
          <p:nvPr/>
        </p:nvGraphicFramePr>
        <p:xfrm>
          <a:off x="52650" y="620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{AA832958-3DA2-433D-AF0C-072B0CA13EF9}</a:tableStyleId>
              </a:tblPr>
              <a:tblGrid>
                <a:gridCol w="9011775"/>
              </a:tblGrid>
              <a:tr h="484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200"/>
                        <a:t>Unidad Oftalmologica</a:t>
                      </a:r>
                      <a:endParaRPr b="1"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200"/>
                        <a:t>Miguel Morales,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200"/>
                        <a:t>Encargado de UAPO</a:t>
                      </a:r>
                      <a:endParaRPr sz="1200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</a:tr>
              <a:tr h="3232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000"/>
                        <a:t>Funciones y/o facultades otorgadas por artículo de ley o reglamento:</a:t>
                      </a:r>
                      <a:endParaRPr b="1" sz="1000"/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Proporcionar atención profesional calificada (Consulta y controles) oportuna y eficaz, utilizando todas las herramientas disponibles, conocimientos y equipamiento necesario para buscar resolver las necesidades de los usuarios, o en su defecto, encaminarlo hacia una solución a su problema de salud.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Participar en la programación anual de las acciones de la Unidad.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Participar en reuniones clínicas – administrativas de su establecimiento, comité asesor al programa y otras que defina el Servicio de Salud, Departamento de Salud, Dirección de Centro de Salud o Jefe de programa.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Conocer, perfeccionar y cumplir las normas clínicas y administrativas de la Unidad.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Ser el responsable de los materiales, equipos, insumos, mobiliario de la Unidad, asegurando mantenciones, stock de fármacos constante y controles de calidad regularmente.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Mantener una presentación personal adecuada al trabajo en el recinto clínico.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Confeccionar estadísticas diarias y registro de actividades de acuerdo a normas técnicas, siendo su responsabilidad entregarla a la Unidad de Estadística del Cesfam.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Otorgar atención de urgencia cuando una situación de emergencia lo requiera de acuerdo a sus competencias.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Participar en docencia a funcionarios, alumnos de establecimientos de educación superior y en programas  establecidos en conjunto por Departamento de Salud y Jefes de programa.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Respetar la confidencialidad del usuario.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Realizar otras funciones que demande el Director de Cesfam acorde a su formación profesional.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Asesorar a los equipos de Salud en la planificación y evaluación de actividades de la Unidad, en el marco del Plan de Salud Comunal.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Programar y realizar reuniones necesarias con los distintos establecimientos y representantes  de Salud de las comunas que componen la microrred beneficiaria de la Unidad.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Evaluar periódicamente los objetivos programáticos, metas y realizar un monitoreo del cumplimiento de las actividades e indicadores de la Unidad.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Aportar y apoyar en forma permanente a la Dirección del Cesfam, además de coordinarse con las otras jefaturas  y funcionarios de la microrred, fomentando el trabajo en equipo.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Coordinar los recursos necesarios para el desarrollo de la Unidad, participando de manera activa en la elección, compra, licitación y adjudicación de todo lo que adquiera la Unidad, con criterio eficiente y siempre considerando la mejor opción que asegure calidad en la atención al usuario.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Impulsar y fomentar en el personal una actitud permanente de atención humanizada, respetuosa, personalizada y deferente para con el usuario.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Mantener actualizadas las competencias profesionales del Tecnólogo Médico, ya sea a través de las oportunidades otorgadas a nivel público como por interés propio o de manera particular.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Promover las buenas relaciones humanas y los hábitos de vida saludable en el Equipo de Salud, usuarios y comunidad en general.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Cumplir con  el horario establecido entre el profesional y la jefatura de DESAMU.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Actuar en el trabajo cotidiano en forma eficiente, oportuna, criteriosa, con estabilidad emocional y física frente a situaciones de conflicto, urgencias o emergencias.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Reconocer las limitantes en sus conocimientos o en sus habilidades, por lo que debe estar dispuesto a solicitar ayuda al nivel secundario o terciario de atención, siendo  el Hospital base Herminda Martin de Chillán el referente.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Organizar y realizar actividades de promoción y prevención en salud visual.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Realizar tamizaje y/o triage oftalmólogo de urgencias.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457200" rtl="0" algn="just">
                        <a:lnSpc>
                          <a:spcPct val="1090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/>
                    </a:p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99" name="Google Shape;199;p27">
            <a:hlinkClick action="ppaction://hlinkshowjump?jump=firstslide"/>
          </p:cNvPr>
          <p:cNvSpPr/>
          <p:nvPr/>
        </p:nvSpPr>
        <p:spPr>
          <a:xfrm>
            <a:off x="8651325" y="128200"/>
            <a:ext cx="413100" cy="3711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0B539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8038225" y="620650"/>
            <a:ext cx="870000" cy="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Google Shape;205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250" y="0"/>
            <a:ext cx="2741776" cy="6275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06" name="Google Shape;206;p28"/>
          <p:cNvGraphicFramePr/>
          <p:nvPr/>
        </p:nvGraphicFramePr>
        <p:xfrm>
          <a:off x="52650" y="719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{AA832958-3DA2-433D-AF0C-072B0CA13EF9}</a:tableStyleId>
              </a:tblPr>
              <a:tblGrid>
                <a:gridCol w="9011775"/>
              </a:tblGrid>
              <a:tr h="449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200"/>
                        <a:t>Encargada Administrativa de </a:t>
                      </a:r>
                      <a:r>
                        <a:rPr b="1" lang="es" sz="1200"/>
                        <a:t>Recursos</a:t>
                      </a:r>
                      <a:r>
                        <a:rPr b="1" lang="es" sz="1200"/>
                        <a:t> Humanos</a:t>
                      </a:r>
                      <a:endParaRPr b="1"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200"/>
                        <a:t>Marcela Castañeda</a:t>
                      </a:r>
                      <a:endParaRPr sz="1200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</a:tr>
              <a:tr h="3232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000"/>
                        <a:t>Funciones y/o facultades otorgadas por artículo de ley o reglamento:</a:t>
                      </a:r>
                      <a:endParaRPr b="1"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/>
                    </a:p>
                    <a:p>
                      <a:pPr indent="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Revisar todos los antecedentes necesarios para ingreso de funcionarios al Departamento de Salud, bajo cualquier modalidad de contrato.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Registrar permisos administrativos, compensatorios, comisiones de servicio y feriados legales al personal.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Realizar Decretos de permisos administrativos, feriados legales, licencias médicas, descanso complementario, horas extras etc. de los funcionarios dependientes del Departamento de Salud.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Tramitación completa de las licencias médicas.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Sacar las firmas de decretos, contratos y toda documentación relacionada con Recursos Humanos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Mantener ordenada y actualizada las carpetas de personal de todos los funcionarios del Departamento de Salud.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Llevar el registro en la hoja de vida toda la información referente a contratos, capacitaciones, notas de mérito y demérito, licencias médicas, permisos administrativos, feriados y toda otra documentación relacionada al funcionario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Enviar todo tipo de documentación del personal necesaria a la Contraloría.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Subrogar a Administrativo Finanzas.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Otras funciones que le asigne la Encargada de Recursos Humanos.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457200" rtl="0" algn="just">
                        <a:lnSpc>
                          <a:spcPct val="1090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/>
                    </a:p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07" name="Google Shape;207;p28">
            <a:hlinkClick action="ppaction://hlinkshowjump?jump=firstslide"/>
          </p:cNvPr>
          <p:cNvSpPr/>
          <p:nvPr/>
        </p:nvSpPr>
        <p:spPr>
          <a:xfrm>
            <a:off x="8651325" y="128200"/>
            <a:ext cx="413100" cy="3711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0B539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28"/>
          <p:cNvSpPr txBox="1"/>
          <p:nvPr/>
        </p:nvSpPr>
        <p:spPr>
          <a:xfrm>
            <a:off x="8038225" y="620650"/>
            <a:ext cx="870000" cy="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Google Shape;213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250" y="0"/>
            <a:ext cx="2741776" cy="6275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14" name="Google Shape;214;p29"/>
          <p:cNvGraphicFramePr/>
          <p:nvPr/>
        </p:nvGraphicFramePr>
        <p:xfrm>
          <a:off x="52650" y="719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{AA832958-3DA2-433D-AF0C-072B0CA13EF9}</a:tableStyleId>
              </a:tblPr>
              <a:tblGrid>
                <a:gridCol w="9011775"/>
              </a:tblGrid>
              <a:tr h="449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200"/>
                        <a:t>Encargada Auxiliar aseo</a:t>
                      </a:r>
                      <a:endParaRPr b="1"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200"/>
                        <a:t>Maria Eugenia Castañeda</a:t>
                      </a:r>
                      <a:endParaRPr sz="1200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</a:tr>
              <a:tr h="3232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000"/>
                        <a:t>Funciones y/o facultades otorgadas por artículo de ley o reglamento:</a:t>
                      </a:r>
                      <a:endParaRPr b="1"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/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Mayor responsabilidad por apertura del Departamento de Salud Municipal de Bulnes, recepción y despacho de correspondencia e insumos a los centros de salud municipales.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Mantener aseadas todas las dependencias del Departamento de Salud.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Realizar la limpieza, aseo de áreas, materiales y equipos de trabajo del CES bajo los estándares de calidad.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Proteger y cuidar los materiales de trabajo (útiles de aseo, productos químicos, maquinarias menores)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Informar a su jefatura la escasez de insumos de aseo.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Realizar las actividades que asigne la jefatura.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Desempeñar otras tareas, que sean siempre inherentes a sus funciones, solicitadas por su Jefe Directo.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457200" rtl="0" algn="just">
                        <a:lnSpc>
                          <a:spcPct val="1090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/>
                    </a:p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15" name="Google Shape;215;p29">
            <a:hlinkClick action="ppaction://hlinkshowjump?jump=firstslide"/>
          </p:cNvPr>
          <p:cNvSpPr/>
          <p:nvPr/>
        </p:nvSpPr>
        <p:spPr>
          <a:xfrm>
            <a:off x="8651325" y="128200"/>
            <a:ext cx="413100" cy="3711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0B539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29"/>
          <p:cNvSpPr txBox="1"/>
          <p:nvPr/>
        </p:nvSpPr>
        <p:spPr>
          <a:xfrm>
            <a:off x="8038225" y="620650"/>
            <a:ext cx="870000" cy="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250" y="92450"/>
            <a:ext cx="2950825" cy="6753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2" name="Google Shape;92;p14"/>
          <p:cNvGraphicFramePr/>
          <p:nvPr/>
        </p:nvGraphicFramePr>
        <p:xfrm>
          <a:off x="63513" y="864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{AA832958-3DA2-433D-AF0C-072B0CA13EF9}</a:tableStyleId>
              </a:tblPr>
              <a:tblGrid>
                <a:gridCol w="9022475"/>
              </a:tblGrid>
              <a:tr h="548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200"/>
                        <a:t>Departamento de salud “DESAMU”</a:t>
                      </a:r>
                      <a:endParaRPr b="1"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</a:tr>
              <a:tr h="32320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350">
                          <a:solidFill>
                            <a:srgbClr val="2C2C2C"/>
                          </a:solidFill>
                          <a:highlight>
                            <a:srgbClr val="FFFFFF"/>
                          </a:highlight>
                        </a:rPr>
                        <a:t>Su objetivo es optimizar la entrega de atenciones a los beneficiarios que acuden a los servicios de salud  municipalizados.</a:t>
                      </a:r>
                      <a:endParaRPr sz="1350">
                        <a:solidFill>
                          <a:srgbClr val="2C2C2C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350">
                          <a:solidFill>
                            <a:srgbClr val="2C2C2C"/>
                          </a:solidFill>
                          <a:highlight>
                            <a:srgbClr val="FFFFFF"/>
                          </a:highlight>
                        </a:rPr>
                        <a:t>El Departamento de Salud Municipal DESAMU, es el servicio de salud traspasado a la Municipalidad de Bulnes, que administra a los establecimientos CESFAM Santa Clara, ubicado en Calle Las Rosas S/N y CECOSF Tres Esquinas, ubicado en la localidad de Tres Esquinas</a:t>
                      </a:r>
                      <a:r>
                        <a:rPr lang="es" sz="1350">
                          <a:solidFill>
                            <a:srgbClr val="2C2C2C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.</a:t>
                      </a:r>
                      <a:endParaRPr sz="1350">
                        <a:solidFill>
                          <a:srgbClr val="2C2C2C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457200" rtl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/>
                    </a:p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1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endParaRPr sz="11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45720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s" sz="700" u="sng">
                          <a:solidFill>
                            <a:schemeClr val="accent5"/>
                          </a:solidFill>
                          <a:highlight>
                            <a:schemeClr val="lt2"/>
                          </a:highlight>
                          <a:hlinkClick r:id="rId4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Enlace</a:t>
                      </a:r>
                      <a:r>
                        <a:rPr lang="es" sz="700">
                          <a:solidFill>
                            <a:srgbClr val="222222"/>
                          </a:solidFill>
                          <a:highlight>
                            <a:schemeClr val="lt2"/>
                          </a:highlight>
                        </a:rPr>
                        <a:t> ,Bajo la ley 19.378 según estatuto de atención primaria de salud municipal.</a:t>
                      </a:r>
                      <a:endParaRPr b="1" sz="700"/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850">
                          <a:solidFill>
                            <a:schemeClr val="dk1"/>
                          </a:solidFill>
                          <a:highlight>
                            <a:srgbClr val="F9F9F9"/>
                          </a:highlight>
                        </a:rPr>
                        <a:t>  </a:t>
                      </a:r>
                      <a:endParaRPr b="1"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3" name="Google Shape;93;p14">
            <a:hlinkClick action="ppaction://hlinkshowjump?jump=firstslide"/>
          </p:cNvPr>
          <p:cNvSpPr/>
          <p:nvPr/>
        </p:nvSpPr>
        <p:spPr>
          <a:xfrm>
            <a:off x="8672900" y="244575"/>
            <a:ext cx="413100" cy="3711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0B539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4"/>
          <p:cNvSpPr txBox="1"/>
          <p:nvPr/>
        </p:nvSpPr>
        <p:spPr>
          <a:xfrm>
            <a:off x="8038225" y="620650"/>
            <a:ext cx="870000" cy="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5344950" y="3912925"/>
            <a:ext cx="3623700" cy="24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" sz="700" u="sng">
                <a:solidFill>
                  <a:schemeClr val="accent5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Enlace</a:t>
            </a:r>
            <a:r>
              <a:rPr lang="es" sz="700">
                <a:solidFill>
                  <a:schemeClr val="dk1"/>
                </a:solidFill>
                <a:highlight>
                  <a:srgbClr val="F9F9F9"/>
                </a:highlight>
              </a:rPr>
              <a:t>, Artículo 23, de la Ley Nº 18.695, Orgánica Constitucional de Municipalidades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250" y="92450"/>
            <a:ext cx="2950825" cy="6753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1" name="Google Shape;101;p15"/>
          <p:cNvGraphicFramePr/>
          <p:nvPr/>
        </p:nvGraphicFramePr>
        <p:xfrm>
          <a:off x="63513" y="843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{AA832958-3DA2-433D-AF0C-072B0CA13EF9}</a:tableStyleId>
              </a:tblPr>
              <a:tblGrid>
                <a:gridCol w="9022475"/>
              </a:tblGrid>
              <a:tr h="655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200"/>
                        <a:t>Dirección</a:t>
                      </a:r>
                      <a:r>
                        <a:rPr b="1" lang="es" sz="1200"/>
                        <a:t> Departamento de salud </a:t>
                      </a:r>
                      <a:endParaRPr b="1"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200"/>
                        <a:t>Mario Urra Zambrano,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200"/>
                        <a:t>Jefe DESAMU</a:t>
                      </a:r>
                      <a:endParaRPr sz="1200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</a:tr>
              <a:tr h="3232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200"/>
                        <a:t>Funciones y/o facultades otorgadas por </a:t>
                      </a:r>
                      <a:r>
                        <a:rPr b="1" lang="es" sz="1200"/>
                        <a:t>artículo</a:t>
                      </a:r>
                      <a:r>
                        <a:rPr b="1" lang="es" sz="1200"/>
                        <a:t> de ley o reglamento:</a:t>
                      </a:r>
                      <a:endParaRPr b="1"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/>
                    </a:p>
                    <a:p>
                      <a:pPr indent="-1346200" lvl="0" marL="1346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900">
                          <a:solidFill>
                            <a:schemeClr val="dk1"/>
                          </a:solidFill>
                        </a:rPr>
                        <a:t>Objetivo: Asegurar la óptima entrega de todas las atenciones que otorgan los servicios de salud municipalizados, com</a:t>
                      </a:r>
                      <a:r>
                        <a:rPr lang="es" sz="900">
                          <a:solidFill>
                            <a:schemeClr val="dk1"/>
                          </a:solidFill>
                        </a:rPr>
                        <a:t>o </a:t>
                      </a:r>
                      <a:r>
                        <a:rPr lang="es" sz="900">
                          <a:solidFill>
                            <a:schemeClr val="dk1"/>
                          </a:solidFill>
                        </a:rPr>
                        <a:t>también velar por el saneamiento ambiental de la Comuna.</a:t>
                      </a:r>
                      <a:endParaRPr b="1"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900">
                          <a:solidFill>
                            <a:schemeClr val="dk1"/>
                          </a:solidFill>
                        </a:rPr>
                        <a:t>Asumir la dirección administrativa de los establecimientos de Salud Municipal, en conformidad con las disposiciones legales vigentes.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-285750" lvl="0" marL="457200" rtl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AutoNum type="arabicPeriod"/>
                      </a:pPr>
                      <a:r>
                        <a:rPr lang="es" sz="900">
                          <a:solidFill>
                            <a:schemeClr val="dk1"/>
                          </a:solidFill>
                        </a:rPr>
                        <a:t>Determinar y orientar políticas, proyectos, planes y programas a desarrollar en la comuna, en el corto, mediano y largo plazo, proponerlos a la Alcaldía y Concejo Municipal, someterlos a su conocimiento y aprobación, si correspondiere.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-2857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AutoNum type="arabicPeriod"/>
                      </a:pPr>
                      <a:r>
                        <a:rPr lang="es" sz="900">
                          <a:solidFill>
                            <a:schemeClr val="dk1"/>
                          </a:solidFill>
                        </a:rPr>
                        <a:t>Supervisar el funcionamiento administrativo del Departamento y de los Establecimientos de Salud de la comuna.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-2857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AutoNum type="arabicPeriod"/>
                      </a:pPr>
                      <a:r>
                        <a:rPr lang="es" sz="900">
                          <a:solidFill>
                            <a:schemeClr val="dk1"/>
                          </a:solidFill>
                        </a:rPr>
                        <a:t>Proveer los recursos necesarios para el Normal funcionamiento de los servicios asistenciales y/o entrega de las prestaciones que correspondan.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-2857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AutoNum type="arabicPeriod"/>
                      </a:pPr>
                      <a:r>
                        <a:rPr lang="es" sz="900">
                          <a:solidFill>
                            <a:schemeClr val="dk1"/>
                          </a:solidFill>
                        </a:rPr>
                        <a:t>Orientar en lo administrativo y supervisar el cumplimiento de los Programas del MINSAL y/o Servicio de Salud respectivo.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-2857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AutoNum type="arabicPeriod"/>
                      </a:pPr>
                      <a:r>
                        <a:rPr lang="es" sz="900">
                          <a:solidFill>
                            <a:schemeClr val="dk1"/>
                          </a:solidFill>
                        </a:rPr>
                        <a:t>Coordinar con otras unidades municipales cuando corresponda las acciones extra programáticas que tengan relación con la Salud Pública dentro de las Normas Vigentes.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-2857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AutoNum type="arabicPeriod"/>
                      </a:pPr>
                      <a:r>
                        <a:rPr lang="es" sz="900">
                          <a:solidFill>
                            <a:schemeClr val="dk1"/>
                          </a:solidFill>
                        </a:rPr>
                        <a:t>Velar por el cumplimiento de las normas, planes y programas impartidos por el MINSAL.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-2857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AutoNum type="arabicPeriod"/>
                      </a:pPr>
                      <a:r>
                        <a:rPr lang="es" sz="900">
                          <a:solidFill>
                            <a:schemeClr val="dk1"/>
                          </a:solidFill>
                        </a:rPr>
                        <a:t>Velar por la buena disponibilidad y ejecución del presupuesto de salud.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-2857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AutoNum type="arabicPeriod"/>
                      </a:pPr>
                      <a:r>
                        <a:rPr lang="es" sz="900">
                          <a:solidFill>
                            <a:schemeClr val="dk1"/>
                          </a:solidFill>
                        </a:rPr>
                        <a:t>Otras funciones que le asigne el Alcalde.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11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endParaRPr sz="11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2" name="Google Shape;102;p15">
            <a:hlinkClick action="ppaction://hlinkshowjump?jump=firstslide"/>
          </p:cNvPr>
          <p:cNvSpPr/>
          <p:nvPr/>
        </p:nvSpPr>
        <p:spPr>
          <a:xfrm>
            <a:off x="8672900" y="244575"/>
            <a:ext cx="413100" cy="3711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0B539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5"/>
          <p:cNvSpPr txBox="1"/>
          <p:nvPr/>
        </p:nvSpPr>
        <p:spPr>
          <a:xfrm>
            <a:off x="8038225" y="620650"/>
            <a:ext cx="870000" cy="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250" y="92450"/>
            <a:ext cx="2878650" cy="5282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9" name="Google Shape;109;p16"/>
          <p:cNvGraphicFramePr/>
          <p:nvPr/>
        </p:nvGraphicFramePr>
        <p:xfrm>
          <a:off x="45200" y="620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{AA832958-3DA2-433D-AF0C-072B0CA13EF9}</a:tableStyleId>
              </a:tblPr>
              <a:tblGrid>
                <a:gridCol w="9040800"/>
              </a:tblGrid>
              <a:tr h="527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200"/>
                        <a:t>Dirección CESFAM Santa Clara</a:t>
                      </a:r>
                      <a:endParaRPr b="1"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200"/>
                        <a:t>Estefanía Contreras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E9E9E"/>
                    </a:solidFill>
                  </a:tcPr>
                </a:tc>
              </a:tr>
              <a:tr h="4313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100"/>
                        <a:t>Funciones y/o facultades otorgadas por artículo de ley o reglamento:</a:t>
                      </a:r>
                      <a:endParaRPr b="1" sz="1100"/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Evaluar mensualmente el cumplimiento de las metas programadas en conjunto con el equipo de salud y proponer estrategias necesarias para su cumplimiento.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Determinar y administrar las necesidades del establecimiento, en relación a recursos humanos, materiales e insumos. Informar permanentemente a DESAMU.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Mantener sistema de vigilancia epidemiológica actualizado.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Fomentar las investigaciones o estudios que orienten a una mejor atención de salud de los problemas locales.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Velar por la óptima utilización de los recursos humanos y materiales del Cesfam.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Colaborar con la inducción y el adiestramiento del personal y velar por su bienestar.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Velar por la atención preferencial y expedita a los grupos de riesgo definidos en los programas y subprogramas estableciendo sistemas que permitan una oportuna atención.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Realizar diagnóstico de la situación de salud de la población inscrita en el Cesfam anualmente para adecuar programación de salud del año siguiente.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Determinar y coordinar las acciones de salud que debe ejecutar el establecimiento en relación con programas intersectoriales y de desarrollo integral de la comunidad (comisión mixta, consejo de desarrollo, comité vida chile etc.).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Velar para que las prestaciones de salud sean entregadas bajo conceptos éticos morales, en forma completa, oportuna, eficiente e integral para todos los pacientes, a través de acciones de fomento, protección, recuperación y rehabilitación de salud.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Cumplir y hacer cumplir normas, reglamentos y disposiciones vigentes.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Visar las solicitudes de permisos administrativos, feriados legales, horas extras, compensaciones de tiempo de los funcionarios del Cesfam.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Favorecer las oportunidades de capacitación del personal del establecimiento. Del programa de capacitación del DESAMU y capacitación voluntaria.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Ser miembro activo del Consejo de Desarrollo y favorecer los espacios de comunicación con la comunidad.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Velar por mantener un ambiente grato para el desarrollo de las actividades del personal que labora en el establecimiento.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Estimular y motivar en los equipos de salud, el mejoramiento permanente de la calidad de la atención del paciente, considerando la satisfacción de sus necesidades.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Motivar y favorecer el buen trato entre el personal como con los usuarios externos.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Favorecer el trabajo conjunto entre el equipo de salud y la comunidad usuaria.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Planificar, gestionar y controlar el correcto desarrollo de las actividades de Salud Familiar en el establecimiento.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Monitoreo activo de Garantías.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Análisis de la información de garantías vigentes y retrasadas.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Mantener estrategias de prevención y resolución de contingencias GES del establecimiento de salud con el objetivo de articular y asegurar el funcionamiento eficiente y oportuno de las prestaciones de salud demandadas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Auditorías de fichas clínicas para velar el cumplimiento de garantías GES.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Realizar seguimiento del proceso GES en usuarios que corresponda.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Participar en capacitaciones y reuniones locales y provinciales.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-2730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AutoNum type="arabicPeriod"/>
                      </a:pPr>
                      <a:r>
                        <a:rPr lang="es" sz="700">
                          <a:solidFill>
                            <a:schemeClr val="dk1"/>
                          </a:solidFill>
                        </a:rPr>
                        <a:t>Otras funciones que le asigne el Director de Departamento.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</a:tbl>
          </a:graphicData>
        </a:graphic>
      </p:graphicFrame>
      <p:sp>
        <p:nvSpPr>
          <p:cNvPr id="110" name="Google Shape;110;p16">
            <a:hlinkClick action="ppaction://hlinkshowjump?jump=firstslide"/>
          </p:cNvPr>
          <p:cNvSpPr/>
          <p:nvPr/>
        </p:nvSpPr>
        <p:spPr>
          <a:xfrm>
            <a:off x="8607475" y="92450"/>
            <a:ext cx="413100" cy="3711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0B539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6"/>
          <p:cNvSpPr txBox="1"/>
          <p:nvPr/>
        </p:nvSpPr>
        <p:spPr>
          <a:xfrm>
            <a:off x="8038225" y="620650"/>
            <a:ext cx="870000" cy="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250" y="0"/>
            <a:ext cx="2741776" cy="6275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7" name="Google Shape;117;p17"/>
          <p:cNvGraphicFramePr/>
          <p:nvPr/>
        </p:nvGraphicFramePr>
        <p:xfrm>
          <a:off x="52650" y="620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{AA832958-3DA2-433D-AF0C-072B0CA13EF9}</a:tableStyleId>
              </a:tblPr>
              <a:tblGrid>
                <a:gridCol w="9011775"/>
              </a:tblGrid>
              <a:tr h="484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s" sz="1200">
                          <a:solidFill>
                            <a:schemeClr val="dk1"/>
                          </a:solidFill>
                        </a:rPr>
                        <a:t>Dirección CESFAM Santa Clara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1200">
                          <a:solidFill>
                            <a:schemeClr val="dk1"/>
                          </a:solidFill>
                        </a:rPr>
                        <a:t>Estefanía Contreras </a:t>
                      </a:r>
                      <a:endParaRPr b="1"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000"/>
                        <a:t>Dependencia Coordinación CECOSF Tres Esquinas</a:t>
                      </a:r>
                      <a:endParaRPr b="1"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000"/>
                        <a:t>Roberto Espinoza</a:t>
                      </a:r>
                      <a:endParaRPr sz="1000"/>
                    </a:p>
                  </a:txBody>
                  <a:tcPr marT="91425" marB="91425" marR="91425" marL="91425">
                    <a:solidFill>
                      <a:srgbClr val="999999"/>
                    </a:solidFill>
                  </a:tcPr>
                </a:tc>
              </a:tr>
              <a:tr h="3232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000"/>
                        <a:t>Funciones y/o facultades otorgadas por artículo de ley o reglamento:</a:t>
                      </a:r>
                      <a:endParaRPr b="1" sz="1000"/>
                    </a:p>
                    <a:p>
                      <a:pPr indent="-1346200" lvl="0" marL="1346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900">
                          <a:solidFill>
                            <a:schemeClr val="dk1"/>
                          </a:solidFill>
                        </a:rPr>
                        <a:t>Objetivo: Responsable de la marcha del Cecosf, cumple un rol de enlace entre el Cecosf y el Cesfam.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-279400" lvl="0" marL="457200" rtl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AutoNum type="arabicPeriod"/>
                      </a:pPr>
                      <a:r>
                        <a:rPr lang="es" sz="800">
                          <a:solidFill>
                            <a:schemeClr val="dk1"/>
                          </a:solidFill>
                        </a:rPr>
                        <a:t> Liderar proceso  diagnóstico territorial realizado en conjunto con la comunidad, identificando líderes comunitarios validados por su base, para levantar con ellos un diagnóstico lo más acabado de la población.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-2794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AutoNum type="arabicPeriod"/>
                      </a:pPr>
                      <a:r>
                        <a:rPr lang="es" sz="800">
                          <a:solidFill>
                            <a:schemeClr val="dk1"/>
                          </a:solidFill>
                        </a:rPr>
                        <a:t>Construir programa de trabajo con el objetivo de sensibilizar  a la comunidad e iniciar procesos de construcción de confianza entre equipo base y comunidad.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-2794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AutoNum type="arabicPeriod"/>
                      </a:pPr>
                      <a:r>
                        <a:rPr lang="es" sz="800">
                          <a:solidFill>
                            <a:schemeClr val="dk1"/>
                          </a:solidFill>
                        </a:rPr>
                        <a:t>Integración con la comunidad y en conjunto adecuar  cartera de servicios del  CECOSF, con acciones mixtas, asistenciales y preventivas para lograr a largo plazo que el auto cuidado supere a la enfermedad.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-2794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AutoNum type="arabicPeriod"/>
                      </a:pPr>
                      <a:r>
                        <a:rPr lang="es" sz="800">
                          <a:solidFill>
                            <a:schemeClr val="dk1"/>
                          </a:solidFill>
                        </a:rPr>
                        <a:t>Coordinar con CESFAM base  los procesos requeridos para la adecuada referencia y contrarreferencia de usuarios entre  CESFAM base y CECOSF.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-2794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AutoNum type="arabicPeriod"/>
                      </a:pPr>
                      <a:r>
                        <a:rPr lang="es" sz="800">
                          <a:solidFill>
                            <a:schemeClr val="dk1"/>
                          </a:solidFill>
                        </a:rPr>
                        <a:t>Representar al  CECOSF en equipo gestor y Consejo Técnico del CESFAM base.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-2794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AutoNum type="arabicPeriod"/>
                      </a:pPr>
                      <a:r>
                        <a:rPr lang="es" sz="800">
                          <a:solidFill>
                            <a:schemeClr val="dk1"/>
                          </a:solidFill>
                        </a:rPr>
                        <a:t>Coordinar con CESFAM base el manejo de fichas clínicas; estas deberán ser mantenidas en el CECOSF, con adecuados mecanismos de coordinación cuando la persona deba acudir a recibir alguna prestación en el CESFAM base.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-2794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AutoNum type="arabicPeriod"/>
                      </a:pPr>
                      <a:r>
                        <a:rPr lang="es" sz="800">
                          <a:solidFill>
                            <a:schemeClr val="dk1"/>
                          </a:solidFill>
                        </a:rPr>
                        <a:t>Cautelar el trabajo en equipo, manteniendo una dinámica interna, que favorezca el clima laboral de crecimiento de sus integrantes y el autocuidado. Promoviendo un equipo abierto al cambio y con gran capacidad de autocrítica, comprometido, motivado y resolutivo que acompañe a su comunidad a lo largo del ciclo vital.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-2794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AutoNum type="arabicPeriod"/>
                      </a:pPr>
                      <a:r>
                        <a:rPr lang="es" sz="800">
                          <a:solidFill>
                            <a:schemeClr val="dk1"/>
                          </a:solidFill>
                        </a:rPr>
                        <a:t>Difusión permanente hacia la comunidad de lo que se hace en el CECOSF.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-2794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AutoNum type="arabicPeriod"/>
                      </a:pPr>
                      <a:r>
                        <a:rPr lang="es" sz="800">
                          <a:solidFill>
                            <a:schemeClr val="dk1"/>
                          </a:solidFill>
                        </a:rPr>
                        <a:t>Cautelar que el  plan de trabajo anual del CECOSF esté alineado con CESFAM base.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-2794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AutoNum type="arabicPeriod"/>
                      </a:pPr>
                      <a:r>
                        <a:rPr lang="es" sz="800">
                          <a:solidFill>
                            <a:schemeClr val="dk1"/>
                          </a:solidFill>
                        </a:rPr>
                        <a:t>Trabajo comunitario, la prioridad es la promoción y el trabajo comunitario, pese a la presión de la comunidad en el tema asistencial. Adecuar los horarios a las posibilidades de participación de los vecinos.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-2794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AutoNum type="arabicPeriod"/>
                      </a:pPr>
                      <a:r>
                        <a:rPr lang="es" sz="800">
                          <a:solidFill>
                            <a:schemeClr val="dk1"/>
                          </a:solidFill>
                        </a:rPr>
                        <a:t>Acompañar y dinamizar mesas de trabajo incorporando a la  comunidad organizada y no organizada.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-2794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AutoNum type="arabicPeriod"/>
                      </a:pPr>
                      <a:r>
                        <a:rPr lang="es" sz="800">
                          <a:solidFill>
                            <a:schemeClr val="dk1"/>
                          </a:solidFill>
                        </a:rPr>
                        <a:t>Gestionar los procesos de  entrega de información a los usuarios, recepción y respuesta a reclamos y sugerencias.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-2794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AutoNum type="arabicPeriod"/>
                      </a:pPr>
                      <a:r>
                        <a:rPr lang="es" sz="800">
                          <a:solidFill>
                            <a:schemeClr val="dk1"/>
                          </a:solidFill>
                        </a:rPr>
                        <a:t>Visar las solicitudes de permisos administrativos, feriados legales, horas extras, compensaciones de tiempo de los funcionarios del Cecosf.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-2794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AutoNum type="arabicPeriod"/>
                      </a:pPr>
                      <a:r>
                        <a:rPr lang="es" sz="800">
                          <a:solidFill>
                            <a:schemeClr val="dk1"/>
                          </a:solidFill>
                        </a:rPr>
                        <a:t>Liderar reuniones semanales con todo el equipo del CECOSF.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-2794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AutoNum type="arabicPeriod"/>
                      </a:pPr>
                      <a:r>
                        <a:rPr lang="es" sz="800">
                          <a:solidFill>
                            <a:schemeClr val="dk1"/>
                          </a:solidFill>
                        </a:rPr>
                        <a:t>Responsabilizarse por el material a su cargo.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-2794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AutoNum type="arabicPeriod"/>
                      </a:pPr>
                      <a:r>
                        <a:rPr lang="es" sz="800">
                          <a:solidFill>
                            <a:schemeClr val="dk1"/>
                          </a:solidFill>
                        </a:rPr>
                        <a:t>Procurar la participación de funcionarios de CECOSF en extensiones horarias CESFAM según calendario estipulado.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-2794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AutoNum type="arabicPeriod"/>
                      </a:pPr>
                      <a:r>
                        <a:rPr lang="es" sz="800">
                          <a:solidFill>
                            <a:schemeClr val="dk1"/>
                          </a:solidFill>
                        </a:rPr>
                        <a:t>Procurar el uso adecuado del vehículo del establecimiento, coordinar salidas y traslados.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18" name="Google Shape;118;p17">
            <a:hlinkClick action="ppaction://hlinkshowjump?jump=firstslide"/>
          </p:cNvPr>
          <p:cNvSpPr/>
          <p:nvPr/>
        </p:nvSpPr>
        <p:spPr>
          <a:xfrm>
            <a:off x="8651325" y="128200"/>
            <a:ext cx="413100" cy="3711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0B539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7"/>
          <p:cNvSpPr txBox="1"/>
          <p:nvPr/>
        </p:nvSpPr>
        <p:spPr>
          <a:xfrm>
            <a:off x="8038225" y="620650"/>
            <a:ext cx="870000" cy="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250" y="0"/>
            <a:ext cx="2741776" cy="6275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5" name="Google Shape;125;p18"/>
          <p:cNvGraphicFramePr/>
          <p:nvPr/>
        </p:nvGraphicFramePr>
        <p:xfrm>
          <a:off x="52650" y="620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{AA832958-3DA2-433D-AF0C-072B0CA13EF9}</a:tableStyleId>
              </a:tblPr>
              <a:tblGrid>
                <a:gridCol w="9011775"/>
              </a:tblGrid>
              <a:tr h="484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200"/>
                        <a:t>Encargada de Finanzas</a:t>
                      </a:r>
                      <a:endParaRPr b="1"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200"/>
                        <a:t>Lorena Gutierrez</a:t>
                      </a:r>
                      <a:endParaRPr sz="1200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</a:tr>
              <a:tr h="3232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000"/>
                        <a:t>Funciones y/o facultades otorgadas por artículo de ley o reglamento:</a:t>
                      </a:r>
                      <a:endParaRPr b="1" sz="1000"/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/>
                    </a:p>
                    <a:p>
                      <a:pPr indent="0" lvl="0" marL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900">
                          <a:solidFill>
                            <a:schemeClr val="dk1"/>
                          </a:solidFill>
                        </a:rPr>
                        <a:t>Objetivo: Administrar los recursos financieros del Departamento de Salud Municipal en forma racional, para dar cumplimiento a sus compromisos.</a:t>
                      </a:r>
                      <a:endParaRPr b="1"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900">
                          <a:solidFill>
                            <a:schemeClr val="dk1"/>
                          </a:solidFill>
                        </a:rPr>
                        <a:t>· Funciones generales: Elaborar en conjunto con el Director el Presupuesto anual del Departamento de Salud. Llevar la contabilidad de acuerdo a las instrucciones vigentes impartidas por Contraloría.</a:t>
                      </a:r>
                      <a:endParaRPr b="1" sz="900">
                        <a:solidFill>
                          <a:schemeClr val="dk1"/>
                        </a:solidFill>
                      </a:endParaRPr>
                    </a:p>
                    <a:p>
                      <a:pPr indent="-2857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AutoNum type="arabicPeriod"/>
                      </a:pPr>
                      <a:r>
                        <a:rPr lang="es" sz="900">
                          <a:solidFill>
                            <a:schemeClr val="dk1"/>
                          </a:solidFill>
                        </a:rPr>
                        <a:t>Llevar la contabilidad del departamento en conformidad con las normas de la 	contabilidad nacional y las instrucciones que la Contraloría General de la República imparta al respecto.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-2857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AutoNum type="arabicPeriod"/>
                      </a:pPr>
                      <a:r>
                        <a:rPr lang="es" sz="900">
                          <a:solidFill>
                            <a:schemeClr val="dk1"/>
                          </a:solidFill>
                        </a:rPr>
                        <a:t>Realizar y visar los decretos de pagos, a fin de verificar la correcta imputación del gasto que se ordena.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-2857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AutoNum type="arabicPeriod"/>
                      </a:pPr>
                      <a:r>
                        <a:rPr lang="es" sz="900">
                          <a:solidFill>
                            <a:schemeClr val="dk1"/>
                          </a:solidFill>
                        </a:rPr>
                        <a:t>Manejar las cuentas bancarias respectivas y rendir cuentas a la contraloría general de la nación.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-2857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AutoNum type="arabicPeriod"/>
                      </a:pPr>
                      <a:r>
                        <a:rPr lang="es" sz="900">
                          <a:solidFill>
                            <a:schemeClr val="dk1"/>
                          </a:solidFill>
                        </a:rPr>
                        <a:t>Recaudar y percibir los ingresos del Departamento.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-2857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AutoNum type="arabicPeriod"/>
                      </a:pPr>
                      <a:r>
                        <a:rPr lang="es" sz="900">
                          <a:solidFill>
                            <a:schemeClr val="dk1"/>
                          </a:solidFill>
                        </a:rPr>
                        <a:t>Elaborar en conjunto con el Jefe  del Departamento el presupuesto de Salud Municipal.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-2857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AutoNum type="arabicPeriod"/>
                      </a:pPr>
                      <a:r>
                        <a:rPr lang="es" sz="900">
                          <a:solidFill>
                            <a:schemeClr val="dk1"/>
                          </a:solidFill>
                        </a:rPr>
                        <a:t>Mantener el registro y Control de la documentación que dé origen a Obligaciones de carácter financiero del Departamento.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-2857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AutoNum type="arabicPeriod"/>
                      </a:pPr>
                      <a:r>
                        <a:rPr lang="es" sz="900">
                          <a:solidFill>
                            <a:schemeClr val="dk1"/>
                          </a:solidFill>
                        </a:rPr>
                        <a:t>Controlar los ingresos y egresos de fondos del Departamento en conformidad con las normas presupuestarias vigentes.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-2857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AutoNum type="arabicPeriod"/>
                      </a:pPr>
                      <a:r>
                        <a:rPr lang="es" sz="900">
                          <a:solidFill>
                            <a:schemeClr val="dk1"/>
                          </a:solidFill>
                        </a:rPr>
                        <a:t>Efectuar la imputación que corresponda a los diversos egresos del Departamento.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-2857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AutoNum type="arabicPeriod"/>
                      </a:pPr>
                      <a:r>
                        <a:rPr lang="es" sz="900">
                          <a:solidFill>
                            <a:schemeClr val="dk1"/>
                          </a:solidFill>
                        </a:rPr>
                        <a:t>Realizar las rendiciones de cuentas de los diversos programas del MINSAL.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-2857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AutoNum type="arabicPeriod"/>
                      </a:pPr>
                      <a:r>
                        <a:rPr lang="es" sz="900">
                          <a:solidFill>
                            <a:schemeClr val="dk1"/>
                          </a:solidFill>
                        </a:rPr>
                        <a:t>Elaboración y envío de los siguientes informes: (Informes solicitados por la contraloría u otros organismos, informe actualización presupuestaria,  agregado de variaciones de la gestión financiera, Informe analítico de variaciones de la ejecución presupuestaria, Informe de presupuesto inicial, Informe de gestión anual y balance acumulado de la ejecución presupuestaria).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-2857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AutoNum type="arabicPeriod"/>
                      </a:pPr>
                      <a:r>
                        <a:rPr lang="es" sz="900">
                          <a:solidFill>
                            <a:schemeClr val="dk1"/>
                          </a:solidFill>
                        </a:rPr>
                        <a:t>Confeccionar mensualmente la conciliación bancaria.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-2857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AutoNum type="arabicPeriod"/>
                      </a:pPr>
                      <a:r>
                        <a:rPr lang="es" sz="900">
                          <a:solidFill>
                            <a:schemeClr val="dk1"/>
                          </a:solidFill>
                        </a:rPr>
                        <a:t>Subir información financiera a la página de ley de transparencia de la Municipalidad de Bulnes.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-2857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AutoNum type="arabicPeriod"/>
                      </a:pPr>
                      <a:r>
                        <a:rPr lang="es" sz="900">
                          <a:solidFill>
                            <a:schemeClr val="dk1"/>
                          </a:solidFill>
                        </a:rPr>
                        <a:t>Efectuar el cálculo de las remuneraciones (planilla de sueldos y otros), cotizaciones previsionales y otras obligaciones del Departamento manteniendo los registros correspondientes.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-2857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AutoNum type="arabicPeriod"/>
                      </a:pPr>
                      <a:r>
                        <a:rPr lang="es" sz="900">
                          <a:solidFill>
                            <a:schemeClr val="dk1"/>
                          </a:solidFill>
                        </a:rPr>
                        <a:t>Otras funciones que le asigne el Jefe  del Departamento.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-28575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AutoNum type="arabicPeriod"/>
                      </a:pPr>
                      <a:r>
                        <a:rPr lang="es" sz="900">
                          <a:solidFill>
                            <a:schemeClr val="dk1"/>
                          </a:solidFill>
                        </a:rPr>
                        <a:t>Subroga a Jefe Departamento de Salud Municipal.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26" name="Google Shape;126;p18">
            <a:hlinkClick action="ppaction://hlinkshowjump?jump=firstslide"/>
          </p:cNvPr>
          <p:cNvSpPr/>
          <p:nvPr/>
        </p:nvSpPr>
        <p:spPr>
          <a:xfrm>
            <a:off x="8651325" y="128200"/>
            <a:ext cx="413100" cy="3711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0B539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8"/>
          <p:cNvSpPr txBox="1"/>
          <p:nvPr/>
        </p:nvSpPr>
        <p:spPr>
          <a:xfrm>
            <a:off x="8038225" y="620650"/>
            <a:ext cx="870000" cy="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250" y="0"/>
            <a:ext cx="2741776" cy="6275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33" name="Google Shape;133;p19"/>
          <p:cNvGraphicFramePr/>
          <p:nvPr/>
        </p:nvGraphicFramePr>
        <p:xfrm>
          <a:off x="52650" y="620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{AA832958-3DA2-433D-AF0C-072B0CA13EF9}</a:tableStyleId>
              </a:tblPr>
              <a:tblGrid>
                <a:gridCol w="9011775"/>
              </a:tblGrid>
              <a:tr h="484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200"/>
                        <a:t>Encargada de Adquisiciones</a:t>
                      </a:r>
                      <a:endParaRPr b="1"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200"/>
                        <a:t>Bernardita Jara</a:t>
                      </a:r>
                      <a:endParaRPr sz="1200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</a:tr>
              <a:tr h="3232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000"/>
                        <a:t>Funciones y/o facultades otorgadas por artículo de ley o reglamento:</a:t>
                      </a:r>
                      <a:endParaRPr b="1" sz="1000"/>
                    </a:p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Colaborar en la Elaboración y ejecución el Plan de compras.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Recibir, clasificar y procesar las solicitudes de compra.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Llevar a cabo las cotizaciones correspondientes, informándose sobre las condiciones de mercado.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Emitir órdenes de compra con el visto bueno del Director del Departamento y Jefe de Finanzas.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Elaborar procedimientos de adquisición en base a las disposiciones y programas aprobados.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Mantener archivos actualizados de órdenes de compra, facturas, propuestas y otros documentos afines.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Programar la atención oportuna de las diferentes órdenes de pedido, de acuerdo a la urgencia de cada una de ellas.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Informar y remitir en su caso el bien adquirido a la unidad solicitante.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Mantener actualizado un registro de proveedores por rubros.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Preocuparse que las mercaderías que se compran lleguen efectivamente al Departamento de Salud en las cantidades, fechas y condiciones acordadas.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Confeccionar los decretos de adjudicación para las compras que realiza el Departamento de Salud, adjuntando información de respaldo respectiva.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Entregar el proceso de compra con su respectiva documentación a finanzas para su posterior pago.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Responsable de subir información de Adquisiciones a la página de ley de transparencia de la municipalidad de Bulnes.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Apoyar las labores administrativas del Departamento de Salud.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Elaborar y ejecutar el Plan de compras.</a:t>
                      </a:r>
                      <a:endParaRPr b="1"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2"/>
                        </a:solidFill>
                      </a:endParaRPr>
                    </a:p>
                    <a:p>
                      <a:pPr indent="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34" name="Google Shape;134;p19">
            <a:hlinkClick action="ppaction://hlinkshowjump?jump=firstslide"/>
          </p:cNvPr>
          <p:cNvSpPr/>
          <p:nvPr/>
        </p:nvSpPr>
        <p:spPr>
          <a:xfrm>
            <a:off x="8651325" y="128200"/>
            <a:ext cx="413100" cy="3711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0B539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9"/>
          <p:cNvSpPr txBox="1"/>
          <p:nvPr/>
        </p:nvSpPr>
        <p:spPr>
          <a:xfrm>
            <a:off x="8038225" y="620650"/>
            <a:ext cx="870000" cy="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250" y="0"/>
            <a:ext cx="2741776" cy="6275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41" name="Google Shape;141;p20"/>
          <p:cNvGraphicFramePr/>
          <p:nvPr/>
        </p:nvGraphicFramePr>
        <p:xfrm>
          <a:off x="52650" y="620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{AA832958-3DA2-433D-AF0C-072B0CA13EF9}</a:tableStyleId>
              </a:tblPr>
              <a:tblGrid>
                <a:gridCol w="9011775"/>
              </a:tblGrid>
              <a:tr h="484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200"/>
                        <a:t>Encargada Administrativo Finanzas </a:t>
                      </a:r>
                      <a:endParaRPr b="1"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200"/>
                        <a:t>Andrea Otarola</a:t>
                      </a:r>
                      <a:endParaRPr sz="1200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</a:tr>
              <a:tr h="3232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000"/>
                        <a:t>Funciones y/o facultades otorgadas por artículo de ley o reglamento:</a:t>
                      </a:r>
                      <a:endParaRPr b="1"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/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Ordenar y Archivar documentación contable mensualmente.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Realizar decretos de pagos.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Sacar las firmas de decretos y de toda la documentación contable.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Despachar oportunamente correspondencia y documentación de Finanzas.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Pago de facturas.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Atender al público y funcionarios en lo relacionado con Finanzas.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Redactar y reproducir todo tipo de documentación que le solicite de Finanzas.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Pago de impuestos e imposiciones correspondientes.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Responsable del cobro de licencias médicas.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Manejo de gastos menores.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Otras funciones que le asigne la Encargada de  Finanzas.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Subroga a Administrativo Recursos Humanos.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/>
                    </a:p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42" name="Google Shape;142;p20">
            <a:hlinkClick action="ppaction://hlinkshowjump?jump=firstslide"/>
          </p:cNvPr>
          <p:cNvSpPr/>
          <p:nvPr/>
        </p:nvSpPr>
        <p:spPr>
          <a:xfrm>
            <a:off x="8651325" y="128200"/>
            <a:ext cx="413100" cy="3711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0B539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20"/>
          <p:cNvSpPr txBox="1"/>
          <p:nvPr/>
        </p:nvSpPr>
        <p:spPr>
          <a:xfrm>
            <a:off x="8038225" y="620650"/>
            <a:ext cx="870000" cy="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250" y="0"/>
            <a:ext cx="2741776" cy="6275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49" name="Google Shape;149;p21"/>
          <p:cNvGraphicFramePr/>
          <p:nvPr/>
        </p:nvGraphicFramePr>
        <p:xfrm>
          <a:off x="52650" y="719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{AA832958-3DA2-433D-AF0C-072B0CA13EF9}</a:tableStyleId>
              </a:tblPr>
              <a:tblGrid>
                <a:gridCol w="9011775"/>
              </a:tblGrid>
              <a:tr h="601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200"/>
                        <a:t>Secretaria Departamento de Salud </a:t>
                      </a:r>
                      <a:endParaRPr b="1"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200"/>
                        <a:t>Paulina Muñoz 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</a:tr>
              <a:tr h="3232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1000"/>
                        <a:t>Funciones y/o facultades otorgadas por artículo de ley o reglamento:</a:t>
                      </a:r>
                      <a:endParaRPr b="1"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/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Atender al público y funcionarios.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Agendar las actividades del Jefe del Departamento.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Redactar y reproducir todo tipo de documentación que le solicite el Departamento.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Despachar oportunamente correspondencia y documentación del Departamento.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Gestionar las firmas de programas, convenios y proyectos con el Servicio de Salud y otras instituciones públicas y privadas.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Recopilar información para informar las actividades al Concejo Municipal.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Otras funciones que le asigne el Jefe del Departamento.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Responsable de subir información Convenios Minsal a la Página de transparencia de la municipalidad de Bulnes.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-29210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AutoNum type="arabicPeriod"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Subrogar a Encargada de Adquisiciones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457200" rtl="0" algn="just">
                        <a:lnSpc>
                          <a:spcPct val="10909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/>
                    </a:p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4572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50" name="Google Shape;150;p21">
            <a:hlinkClick action="ppaction://hlinkshowjump?jump=firstslide"/>
          </p:cNvPr>
          <p:cNvSpPr/>
          <p:nvPr/>
        </p:nvSpPr>
        <p:spPr>
          <a:xfrm>
            <a:off x="8651325" y="128200"/>
            <a:ext cx="413100" cy="3711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0B539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21"/>
          <p:cNvSpPr txBox="1"/>
          <p:nvPr/>
        </p:nvSpPr>
        <p:spPr>
          <a:xfrm>
            <a:off x="8038225" y="620650"/>
            <a:ext cx="870000" cy="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